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75" r:id="rId5"/>
    <p:sldId id="276" r:id="rId6"/>
    <p:sldId id="282" r:id="rId7"/>
    <p:sldId id="283" r:id="rId8"/>
    <p:sldId id="259" r:id="rId9"/>
    <p:sldId id="268" r:id="rId10"/>
    <p:sldId id="260" r:id="rId11"/>
    <p:sldId id="261" r:id="rId12"/>
    <p:sldId id="262" r:id="rId13"/>
    <p:sldId id="269" r:id="rId14"/>
    <p:sldId id="278" r:id="rId15"/>
    <p:sldId id="263" r:id="rId16"/>
    <p:sldId id="264" r:id="rId17"/>
    <p:sldId id="265" r:id="rId18"/>
    <p:sldId id="270" r:id="rId19"/>
    <p:sldId id="266" r:id="rId20"/>
    <p:sldId id="267" r:id="rId21"/>
    <p:sldId id="271" r:id="rId22"/>
    <p:sldId id="277" r:id="rId23"/>
    <p:sldId id="272" r:id="rId24"/>
    <p:sldId id="273" r:id="rId25"/>
    <p:sldId id="288" r:id="rId26"/>
    <p:sldId id="274" r:id="rId27"/>
    <p:sldId id="281" r:id="rId28"/>
    <p:sldId id="279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859D7-F02C-4169-90CF-C5E82B62B577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C70DC-E8CA-4DAF-B92C-C08AF050EB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6D4C70DC-E8CA-4DAF-B92C-C08AF050EB5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B060CBB-6AA2-42CE-AED6-FBD1F8DD0C0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BC53E10-3193-4DC5-ABC4-CE0424FCC31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430142-F4E1-45A7-8D1F-E3193CD3B11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E6773A6-FA8B-4227-9DB8-2E9223E8B37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BE41CA8-AD70-4CE9-8A71-95EF6E6A9DA1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FE0A2D3-256E-451E-84C4-2C4CF5241E7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8027275-B681-4C7E-A365-DA79267D706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3497501-4597-4BE1-8869-A295330BE02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B0C2DC1-2861-44EE-A088-D8924BB4264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0259A89-975D-4080-9CD7-3677D91DE985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1B381DE-37C4-48BD-9077-F5ECC3A2323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2A50B09-6318-4B3D-A9FE-8D48338B9577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B421629-68D0-4290-89E9-8307E7CB1FE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B4704E9-E7D5-4FA3-91B4-B73CFAF64135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44C00BE-9361-4B6B-9DF2-FA96BDD21CA3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EAA3BB5-DCA0-4108-B104-C1B8CB800E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4EAD909-37BD-4D17-BF93-02DD4E4C714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7184976-6963-4FAC-B54C-FE1FA69FD759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DBFC6F4-00BC-4C14-9593-05BD74ABC709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BFEF3D2-9A0C-43FE-A88E-EF6A540EC570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6C48A80-6A8B-4C2B-A7BC-A9119137817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A89E4B9-A76D-4674-BD24-ED312BBB56A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97D707A-1240-42A4-9F0F-FBA038C69E5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A8233F5-DA5C-40A4-9BAC-96330F0DC94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D48A297-6BD4-4C3E-A36E-88EC9826E48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CFB60A-12A3-4BA2-A54C-9AC6394E77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6D4C70DC-E8CA-4DAF-B92C-C08AF050EB5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AA64067-28FE-41C7-A12A-BCDF58B7D2F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3488CFE-3D49-4C0C-AD34-BBE9A28AD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AA64067-28FE-41C7-A12A-BCDF58B7D2F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3488CFE-3D49-4C0C-AD34-BBE9A28AD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AA64067-28FE-41C7-A12A-BCDF58B7D2F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3488CFE-3D49-4C0C-AD34-BBE9A28AD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AA64067-28FE-41C7-A12A-BCDF58B7D2F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3488CFE-3D49-4C0C-AD34-BBE9A28AD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AA64067-28FE-41C7-A12A-BCDF58B7D2F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3488CFE-3D49-4C0C-AD34-BBE9A28AD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AA64067-28FE-41C7-A12A-BCDF58B7D2F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3488CFE-3D49-4C0C-AD34-BBE9A28AD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AA64067-28FE-41C7-A12A-BCDF58B7D2F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3488CFE-3D49-4C0C-AD34-BBE9A28AD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AA64067-28FE-41C7-A12A-BCDF58B7D2F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3488CFE-3D49-4C0C-AD34-BBE9A28AD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AA64067-28FE-41C7-A12A-BCDF58B7D2F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3488CFE-3D49-4C0C-AD34-BBE9A28AD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AA64067-28FE-41C7-A12A-BCDF58B7D2F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3488CFE-3D49-4C0C-AD34-BBE9A28AD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AA64067-28FE-41C7-A12A-BCDF58B7D2F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3488CFE-3D49-4C0C-AD34-BBE9A28AD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64067-28FE-41C7-A12A-BCDF58B7D2F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88CFE-3D49-4C0C-AD34-BBE9A28AD1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 Demi" pitchFamily="34" charset="0"/>
              </a:rPr>
              <a:t>You and your Mental Health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Dr Falade Joshua</a:t>
            </a:r>
          </a:p>
          <a:p>
            <a:r>
              <a:rPr lang="en-US" sz="1900" b="1" i="1" dirty="0">
                <a:solidFill>
                  <a:schemeClr val="tx1"/>
                </a:solidFill>
                <a:latin typeface="+mj-lt"/>
              </a:rPr>
              <a:t>[  Cert in Tobacco Rx (Ontario), RN(</a:t>
            </a:r>
            <a:r>
              <a:rPr lang="en-US" sz="1900" b="1" i="1" dirty="0" err="1">
                <a:solidFill>
                  <a:schemeClr val="tx1"/>
                </a:solidFill>
                <a:latin typeface="+mj-lt"/>
              </a:rPr>
              <a:t>nig</a:t>
            </a:r>
            <a:r>
              <a:rPr lang="en-US" sz="1900" b="1" i="1" dirty="0">
                <a:solidFill>
                  <a:schemeClr val="tx1"/>
                </a:solidFill>
                <a:latin typeface="+mj-lt"/>
              </a:rPr>
              <a:t>), MBBS(</a:t>
            </a:r>
            <a:r>
              <a:rPr lang="en-US" sz="1900" b="1" i="1" dirty="0" err="1">
                <a:solidFill>
                  <a:schemeClr val="tx1"/>
                </a:solidFill>
                <a:latin typeface="+mj-lt"/>
              </a:rPr>
              <a:t>nig</a:t>
            </a:r>
            <a:r>
              <a:rPr lang="en-US" sz="1900" b="1" i="1" dirty="0">
                <a:solidFill>
                  <a:schemeClr val="tx1"/>
                </a:solidFill>
                <a:latin typeface="+mj-lt"/>
              </a:rPr>
              <a:t>), MSc (</a:t>
            </a:r>
            <a:r>
              <a:rPr lang="en-US" sz="1900" b="1" i="1" dirty="0" err="1">
                <a:solidFill>
                  <a:schemeClr val="tx1"/>
                </a:solidFill>
                <a:latin typeface="+mj-lt"/>
              </a:rPr>
              <a:t>nig</a:t>
            </a:r>
            <a:r>
              <a:rPr lang="en-US" sz="1900" b="1" i="1" dirty="0">
                <a:solidFill>
                  <a:schemeClr val="tx1"/>
                </a:solidFill>
                <a:latin typeface="+mj-lt"/>
              </a:rPr>
              <a:t>), </a:t>
            </a:r>
            <a:r>
              <a:rPr lang="en-US" sz="1900" b="1" i="1" dirty="0" err="1">
                <a:solidFill>
                  <a:schemeClr val="tx1"/>
                </a:solidFill>
                <a:latin typeface="+mj-lt"/>
              </a:rPr>
              <a:t>FMCPsych</a:t>
            </a:r>
            <a:r>
              <a:rPr lang="en-US" sz="1900" b="1" i="1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900" b="1" i="1" dirty="0" err="1">
                <a:solidFill>
                  <a:schemeClr val="tx1"/>
                </a:solidFill>
                <a:latin typeface="+mj-lt"/>
              </a:rPr>
              <a:t>nig</a:t>
            </a:r>
            <a:r>
              <a:rPr lang="en-US" sz="1900" b="1" i="1" dirty="0">
                <a:solidFill>
                  <a:schemeClr val="tx1"/>
                </a:solidFill>
                <a:latin typeface="+mj-lt"/>
              </a:rPr>
              <a:t>), {EMDAS(</a:t>
            </a:r>
            <a:r>
              <a:rPr lang="en-US" sz="1900" b="1" i="1" dirty="0" err="1">
                <a:solidFill>
                  <a:schemeClr val="tx1"/>
                </a:solidFill>
                <a:latin typeface="+mj-lt"/>
              </a:rPr>
              <a:t>italy</a:t>
            </a:r>
            <a:r>
              <a:rPr lang="en-US" sz="1900" b="1" i="1" dirty="0">
                <a:solidFill>
                  <a:schemeClr val="tx1"/>
                </a:solidFill>
                <a:latin typeface="+mj-lt"/>
              </a:rPr>
              <a:t>), PGD(</a:t>
            </a:r>
            <a:r>
              <a:rPr lang="en-US" sz="1900" b="1" i="1" dirty="0" err="1">
                <a:solidFill>
                  <a:schemeClr val="tx1"/>
                </a:solidFill>
                <a:latin typeface="+mj-lt"/>
              </a:rPr>
              <a:t>nig</a:t>
            </a:r>
            <a:r>
              <a:rPr lang="en-US" sz="1900" b="1" i="1" dirty="0">
                <a:solidFill>
                  <a:schemeClr val="tx1"/>
                </a:solidFill>
                <a:latin typeface="+mj-lt"/>
              </a:rPr>
              <a:t>), MD(</a:t>
            </a:r>
            <a:r>
              <a:rPr lang="en-US" sz="1900" b="1" i="1" dirty="0" err="1">
                <a:solidFill>
                  <a:schemeClr val="tx1"/>
                </a:solidFill>
                <a:latin typeface="+mj-lt"/>
              </a:rPr>
              <a:t>nig</a:t>
            </a:r>
            <a:r>
              <a:rPr lang="en-US" sz="1900" b="1" i="1" dirty="0">
                <a:solidFill>
                  <a:schemeClr val="tx1"/>
                </a:solidFill>
                <a:latin typeface="+mj-lt"/>
              </a:rPr>
              <a:t>)} in view</a:t>
            </a:r>
            <a:r>
              <a:rPr lang="en-US" b="1" i="1" dirty="0">
                <a:solidFill>
                  <a:schemeClr val="tx1"/>
                </a:solidFill>
                <a:latin typeface="+mj-lt"/>
              </a:rPr>
              <a:t>]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Consultant Psychiatrist/Addiction Physician/ Senior Lecturer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Forte" pitchFamily="66" charset="0"/>
              </a:rPr>
              <a:t>In Nigeria, an estimated 20%–30% of our population are believed to suffer from mental disorders </a:t>
            </a:r>
            <a:r>
              <a:rPr lang="en-US" dirty="0"/>
              <a:t>(</a:t>
            </a:r>
            <a:r>
              <a:rPr lang="en-US" sz="1700" dirty="0"/>
              <a:t>Family Characteristics and Mental Health Status of Secondary School Students in a Rural Community in Southwest Nigeria C. E. </a:t>
            </a:r>
            <a:r>
              <a:rPr lang="en-US" sz="1700" dirty="0" err="1"/>
              <a:t>Nwachukwu,A</a:t>
            </a:r>
            <a:r>
              <a:rPr lang="en-US" sz="1700" dirty="0"/>
              <a:t>. E. </a:t>
            </a:r>
            <a:r>
              <a:rPr lang="en-US" sz="1700" dirty="0" err="1"/>
              <a:t>Akingbade,E</a:t>
            </a:r>
            <a:r>
              <a:rPr lang="en-US" sz="1700" dirty="0"/>
              <a:t>. O. </a:t>
            </a:r>
            <a:r>
              <a:rPr lang="en-US" sz="1700" dirty="0" err="1"/>
              <a:t>Olufunmilayo,T</a:t>
            </a:r>
            <a:r>
              <a:rPr lang="en-US" sz="1700" dirty="0"/>
              <a:t>. A. </a:t>
            </a:r>
            <a:r>
              <a:rPr lang="en-US" sz="1700" dirty="0" err="1"/>
              <a:t>Oyebamiji,O</a:t>
            </a:r>
            <a:r>
              <a:rPr lang="en-US" sz="1700" dirty="0"/>
              <a:t>. F. </a:t>
            </a:r>
            <a:r>
              <a:rPr lang="en-US" sz="1700" dirty="0" err="1"/>
              <a:t>Odefemi,B</a:t>
            </a:r>
            <a:r>
              <a:rPr lang="en-US" sz="1700" dirty="0"/>
              <a:t>. N. </a:t>
            </a:r>
            <a:r>
              <a:rPr lang="en-US" sz="1700" dirty="0" err="1"/>
              <a:t>Ikwunne,V</a:t>
            </a:r>
            <a:r>
              <a:rPr lang="en-US" sz="1700" dirty="0"/>
              <a:t>. B. </a:t>
            </a:r>
            <a:r>
              <a:rPr lang="en-US" sz="1700" dirty="0" err="1"/>
              <a:t>Adeyeye,O</a:t>
            </a:r>
            <a:r>
              <a:rPr lang="en-US" sz="1700" dirty="0"/>
              <a:t>. O. </a:t>
            </a:r>
            <a:r>
              <a:rPr lang="en-US" sz="1700" dirty="0" err="1"/>
              <a:t>Ojo,A</a:t>
            </a:r>
            <a:r>
              <a:rPr lang="en-US" sz="1700" dirty="0"/>
              <a:t>. M. Adebayo International Journal of Mental Health and Addiction. 2021; 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3" y="116632"/>
            <a:ext cx="8964487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504" y="116632"/>
            <a:ext cx="8928991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Mental illness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Forte" pitchFamily="66" charset="0"/>
              </a:rPr>
              <a:t>Family history of mental illness</a:t>
            </a:r>
          </a:p>
          <a:p>
            <a:r>
              <a:rPr lang="en-US" dirty="0">
                <a:latin typeface="Forte" pitchFamily="66" charset="0"/>
              </a:rPr>
              <a:t>Parental Separation, Early parental deprivation</a:t>
            </a:r>
          </a:p>
          <a:p>
            <a:r>
              <a:rPr lang="en-US" dirty="0">
                <a:latin typeface="Forte" pitchFamily="66" charset="0"/>
              </a:rPr>
              <a:t>Dysfunctional Family system</a:t>
            </a:r>
          </a:p>
          <a:p>
            <a:r>
              <a:rPr lang="en-US" dirty="0">
                <a:latin typeface="Forte" pitchFamily="66" charset="0"/>
              </a:rPr>
              <a:t>History of Abuse(Physical , sexual, emotional)</a:t>
            </a:r>
          </a:p>
          <a:p>
            <a:r>
              <a:rPr lang="en-US" dirty="0">
                <a:latin typeface="Forte" pitchFamily="66" charset="0"/>
              </a:rPr>
              <a:t>Recent traumatic events ( death, failure </a:t>
            </a:r>
            <a:r>
              <a:rPr lang="en-US" dirty="0" err="1">
                <a:latin typeface="Forte" pitchFamily="66" charset="0"/>
              </a:rPr>
              <a:t>etc</a:t>
            </a:r>
            <a:r>
              <a:rPr lang="en-US" dirty="0">
                <a:latin typeface="Forte" pitchFamily="66" charset="0"/>
              </a:rPr>
              <a:t>)</a:t>
            </a:r>
          </a:p>
          <a:p>
            <a:r>
              <a:rPr lang="en-US" dirty="0">
                <a:latin typeface="Forte" pitchFamily="66" charset="0"/>
              </a:rPr>
              <a:t>Recent change of role or status</a:t>
            </a:r>
          </a:p>
          <a:p>
            <a:r>
              <a:rPr lang="en-US" dirty="0">
                <a:latin typeface="Forte" pitchFamily="66" charset="0"/>
              </a:rPr>
              <a:t>Recent added responsibility</a:t>
            </a:r>
          </a:p>
          <a:p>
            <a:r>
              <a:rPr lang="en-US" dirty="0">
                <a:latin typeface="Forte" pitchFamily="66" charset="0"/>
              </a:rPr>
              <a:t>Relationships problems</a:t>
            </a:r>
          </a:p>
          <a:p>
            <a:r>
              <a:rPr lang="en-US" dirty="0">
                <a:latin typeface="Forte" pitchFamily="66" charset="0"/>
              </a:rPr>
              <a:t>Carrier Choice and progression</a:t>
            </a:r>
          </a:p>
          <a:p>
            <a:endParaRPr lang="en-US" dirty="0">
              <a:latin typeface="Forte" pitchFamily="66" charset="0"/>
            </a:endParaRPr>
          </a:p>
          <a:p>
            <a:pPr marL="0" indent="0">
              <a:buNone/>
            </a:pPr>
            <a:endParaRPr lang="en-US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Presentations of Mental Illness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Forte" pitchFamily="66" charset="0"/>
              </a:rPr>
              <a:t>Excessive Sadness</a:t>
            </a:r>
          </a:p>
          <a:p>
            <a:r>
              <a:rPr lang="en-US" dirty="0">
                <a:latin typeface="Forte" pitchFamily="66" charset="0"/>
              </a:rPr>
              <a:t>Excessive Happiness</a:t>
            </a:r>
          </a:p>
          <a:p>
            <a:r>
              <a:rPr lang="en-US" dirty="0">
                <a:latin typeface="Forte" pitchFamily="66" charset="0"/>
              </a:rPr>
              <a:t>Poor Sleep</a:t>
            </a:r>
          </a:p>
          <a:p>
            <a:r>
              <a:rPr lang="en-US" dirty="0">
                <a:latin typeface="Forte" pitchFamily="66" charset="0"/>
              </a:rPr>
              <a:t>Lack of concentration</a:t>
            </a:r>
          </a:p>
          <a:p>
            <a:r>
              <a:rPr lang="en-US" dirty="0">
                <a:latin typeface="Forte" pitchFamily="66" charset="0"/>
              </a:rPr>
              <a:t>Mood Swings</a:t>
            </a:r>
          </a:p>
          <a:p>
            <a:r>
              <a:rPr lang="en-US" dirty="0">
                <a:latin typeface="Forte" pitchFamily="66" charset="0"/>
              </a:rPr>
              <a:t>Irritability and excessive hanger</a:t>
            </a:r>
          </a:p>
          <a:p>
            <a:r>
              <a:rPr lang="en-US" dirty="0">
                <a:latin typeface="Forte" pitchFamily="66" charset="0"/>
              </a:rPr>
              <a:t>Abnormal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sz="3600" b="0" i="0" u="none" strike="noStrike" kern="1200" cap="none" spc="0" baseline="0" dirty="0">
                <a:ln w="0">
                  <a:noFill/>
                </a:ln>
                <a:solidFill>
                  <a:sysClr val="windowText" lastClr="000000"/>
                </a:solidFill>
                <a:effectLst/>
                <a:uLnTx/>
                <a:latin typeface="Calibri"/>
              </a:rPr>
              <a:t>Common Presentations of Mental Illness</a:t>
            </a:r>
            <a:endParaRPr lang="en-US" sz="360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</a:rPr>
              <a:t>Excessive Fear</a:t>
            </a:r>
          </a:p>
          <a:p>
            <a:r>
              <a:rPr lang="en-US" dirty="0">
                <a:latin typeface="Forte" pitchFamily="66" charset="0"/>
              </a:rPr>
              <a:t>Abnormal Belief</a:t>
            </a:r>
          </a:p>
          <a:p>
            <a:r>
              <a:rPr lang="en-US" dirty="0">
                <a:latin typeface="Forte" pitchFamily="66" charset="0"/>
              </a:rPr>
              <a:t>Excessive Hearing of voice of unseen people</a:t>
            </a:r>
          </a:p>
          <a:p>
            <a:r>
              <a:rPr lang="en-US" dirty="0">
                <a:latin typeface="Forte" pitchFamily="66" charset="0"/>
              </a:rPr>
              <a:t>Excessive Talking to self</a:t>
            </a:r>
          </a:p>
          <a:p>
            <a:r>
              <a:rPr lang="en-US" dirty="0">
                <a:latin typeface="Forte" pitchFamily="66" charset="0"/>
              </a:rPr>
              <a:t>Abuse of Psychoactive Substance</a:t>
            </a:r>
          </a:p>
          <a:p>
            <a:r>
              <a:rPr lang="en-US" dirty="0">
                <a:latin typeface="Forte" pitchFamily="66" charset="0"/>
              </a:rPr>
              <a:t>Suicidal thought / Ideation</a:t>
            </a:r>
          </a:p>
          <a:p>
            <a:endParaRPr lang="en-US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Mental Health disorders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</a:rPr>
              <a:t>Depression</a:t>
            </a:r>
          </a:p>
        </p:txBody>
      </p:sp>
      <p:pic>
        <p:nvPicPr>
          <p:cNvPr id="5122" name="Picture 2" descr="Major depression on the rise among everyone, new data sho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sz="4400" b="0" i="0" u="none" strike="noStrike" kern="1200" cap="none" spc="0" baseline="0" dirty="0">
                <a:ln w="0">
                  <a:noFill/>
                </a:ln>
                <a:solidFill>
                  <a:sysClr val="windowText" lastClr="000000"/>
                </a:solidFill>
                <a:effectLst/>
                <a:uLnTx/>
                <a:latin typeface="Calibri"/>
              </a:rPr>
              <a:t>Common Mental Health disorders...</a:t>
            </a:r>
            <a:r>
              <a:rPr kumimoji="0" sz="4400" b="0" i="0" u="none" strike="noStrike" kern="1200" cap="none" spc="0" baseline="0" dirty="0">
                <a:ln w="0">
                  <a:noFill/>
                </a:ln>
                <a:solidFill>
                  <a:sysClr val="windowText" lastClr="000000"/>
                </a:solidFill>
                <a:effectLst/>
                <a:uLnTx/>
                <a:latin typeface="Calibri"/>
              </a:rPr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  <a:cs typeface="Arial" pitchFamily="34" charset="0"/>
              </a:rPr>
              <a:t>Anxiety disorders</a:t>
            </a:r>
          </a:p>
        </p:txBody>
      </p:sp>
      <p:pic>
        <p:nvPicPr>
          <p:cNvPr id="6146" name="Picture 2" descr="DSM-5 Criteria for Diagnosing Generalized Anxiety Disor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4864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sz="4400" b="0" i="0" u="none" strike="noStrike" kern="1200" cap="none" spc="0" baseline="0" dirty="0">
                <a:ln w="0">
                  <a:noFill/>
                </a:ln>
                <a:solidFill>
                  <a:sysClr val="windowText" lastClr="000000"/>
                </a:solidFill>
                <a:effectLst/>
                <a:uLnTx/>
                <a:latin typeface="Calibri"/>
              </a:rPr>
              <a:t>Common Mental Health disorders...</a:t>
            </a:r>
            <a:r>
              <a:rPr kumimoji="0" sz="4400" b="0" i="0" u="none" strike="noStrike" kern="1200" cap="none" spc="0" baseline="0" dirty="0">
                <a:ln w="0">
                  <a:noFill/>
                </a:ln>
                <a:solidFill>
                  <a:sysClr val="windowText" lastClr="000000"/>
                </a:solidFill>
                <a:effectLst/>
                <a:uLnTx/>
                <a:latin typeface="Calibri"/>
              </a:rPr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</a:rPr>
              <a:t>Substance Use Disorders</a:t>
            </a:r>
          </a:p>
        </p:txBody>
      </p:sp>
      <p:pic>
        <p:nvPicPr>
          <p:cNvPr id="7170" name="Picture 2" descr="Substance use disorder - Wiki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872"/>
            <a:ext cx="903649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US" dirty="0">
                <a:latin typeface="Forte" pitchFamily="66" charset="0"/>
              </a:rPr>
              <a:t>Definition</a:t>
            </a:r>
          </a:p>
          <a:p>
            <a:r>
              <a:rPr lang="en-US" dirty="0">
                <a:latin typeface="Forte" pitchFamily="66" charset="0"/>
              </a:rPr>
              <a:t>SDGs and Mental Health</a:t>
            </a:r>
          </a:p>
          <a:p>
            <a:r>
              <a:rPr lang="en-US" dirty="0">
                <a:latin typeface="Forte" pitchFamily="66" charset="0"/>
              </a:rPr>
              <a:t>How common is Mental Illness</a:t>
            </a:r>
          </a:p>
          <a:p>
            <a:r>
              <a:rPr lang="en-US" dirty="0">
                <a:latin typeface="Forte" pitchFamily="66" charset="0"/>
              </a:rPr>
              <a:t>Common Presentations of Mental Illness</a:t>
            </a:r>
          </a:p>
          <a:p>
            <a:r>
              <a:rPr lang="en-US" dirty="0">
                <a:latin typeface="Forte" pitchFamily="66" charset="0"/>
              </a:rPr>
              <a:t>Common Mental Illnesses</a:t>
            </a:r>
          </a:p>
          <a:p>
            <a:r>
              <a:rPr lang="en-US" dirty="0">
                <a:latin typeface="Forte" pitchFamily="66" charset="0"/>
              </a:rPr>
              <a:t>How to Protect your Mental Health</a:t>
            </a:r>
          </a:p>
          <a:p>
            <a:r>
              <a:rPr lang="en-US" dirty="0">
                <a:latin typeface="Forte" pitchFamily="66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sz="4400" b="0" i="0" u="none" strike="noStrike" kern="1200" cap="none" spc="0" baseline="0" dirty="0">
                <a:ln w="0">
                  <a:noFill/>
                </a:ln>
                <a:solidFill>
                  <a:sysClr val="windowText" lastClr="000000"/>
                </a:solidFill>
                <a:effectLst/>
                <a:uLnTx/>
                <a:latin typeface="Calibri"/>
              </a:rPr>
              <a:t>Common Mental Health disorders...</a:t>
            </a:r>
            <a:r>
              <a:rPr kumimoji="0" sz="4400" b="0" i="0" u="none" strike="noStrike" kern="1200" cap="none" spc="0" baseline="0" dirty="0">
                <a:ln w="0">
                  <a:noFill/>
                </a:ln>
                <a:solidFill>
                  <a:sysClr val="windowText" lastClr="000000"/>
                </a:solidFill>
                <a:effectLst/>
                <a:uLnTx/>
                <a:latin typeface="Calibri"/>
              </a:rPr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</a:rPr>
              <a:t>Sleep disorders</a:t>
            </a:r>
          </a:p>
        </p:txBody>
      </p:sp>
      <p:sp>
        <p:nvSpPr>
          <p:cNvPr id="4" name="AutoShape 2" descr="Insomnia - HelpGuide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nsomnia - HelpGuide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Insomnia - HelpGuide.o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2856"/>
            <a:ext cx="9036496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sz="4400" b="0" i="0" u="none" strike="noStrike" kern="1200" cap="none" spc="0" baseline="0" dirty="0">
                <a:ln w="0">
                  <a:noFill/>
                </a:ln>
                <a:solidFill>
                  <a:sysClr val="windowText" lastClr="000000"/>
                </a:solidFill>
                <a:effectLst/>
                <a:uLnTx/>
                <a:latin typeface="Calibri"/>
              </a:rPr>
              <a:t>Common Mental Health disorders...</a:t>
            </a:r>
            <a:r>
              <a:rPr kumimoji="0" sz="4400" b="0" i="0" u="none" strike="noStrike" kern="1200" cap="none" spc="0" baseline="0" dirty="0">
                <a:ln w="0">
                  <a:noFill/>
                </a:ln>
                <a:solidFill>
                  <a:sysClr val="windowText" lastClr="000000"/>
                </a:solidFill>
                <a:effectLst/>
                <a:uLnTx/>
                <a:latin typeface="Calibri"/>
              </a:rPr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</a:rPr>
              <a:t>Bipolar Affective Disorder</a:t>
            </a:r>
          </a:p>
        </p:txBody>
      </p:sp>
      <p:pic>
        <p:nvPicPr>
          <p:cNvPr id="9218" name="Picture 2" descr="How I Recognize My Early Warning Signs of Mania | NAMI: National Alliance  on Mental Illn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sz="4400" b="0" i="0" u="none" strike="noStrike" kern="1200" cap="none" spc="0" baseline="0" dirty="0">
                <a:ln w="0">
                  <a:noFill/>
                </a:ln>
                <a:solidFill>
                  <a:sysClr val="windowText" lastClr="000000"/>
                </a:solidFill>
                <a:effectLst/>
                <a:uLnTx/>
                <a:latin typeface="Calibri"/>
              </a:rPr>
              <a:t>Common Mental Health disorders...</a:t>
            </a:r>
            <a:r>
              <a:rPr kumimoji="0" sz="4400" b="0" i="0" u="none" strike="noStrike" kern="1200" cap="none" spc="0" baseline="0" dirty="0">
                <a:ln w="0">
                  <a:noFill/>
                </a:ln>
                <a:solidFill>
                  <a:sysClr val="windowText" lastClr="000000"/>
                </a:solidFill>
                <a:effectLst/>
                <a:uLnTx/>
                <a:latin typeface="Calibri"/>
              </a:rPr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</a:rPr>
              <a:t>Psychosis</a:t>
            </a:r>
          </a:p>
        </p:txBody>
      </p:sp>
      <p:sp>
        <p:nvSpPr>
          <p:cNvPr id="4" name="AutoShape 2" descr="What Is Psychosis? | The Swadd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s://swaddle-wkwcb6s.stackpathdns.com/wp-content/uploads/2020/07/Psychosis5-760x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76264"/>
            <a:ext cx="9144000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protect your mental Health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Forte" pitchFamily="66" charset="0"/>
              </a:rPr>
              <a:t>Protect your Physical Health</a:t>
            </a:r>
          </a:p>
          <a:p>
            <a:r>
              <a:rPr lang="en-US" dirty="0">
                <a:latin typeface="Forte" pitchFamily="66" charset="0"/>
              </a:rPr>
              <a:t>Regular Physical and Mental Examination</a:t>
            </a:r>
          </a:p>
          <a:p>
            <a:r>
              <a:rPr lang="en-US" dirty="0">
                <a:latin typeface="Forte" pitchFamily="66" charset="0"/>
              </a:rPr>
              <a:t>Adequate Rest</a:t>
            </a:r>
          </a:p>
          <a:p>
            <a:r>
              <a:rPr lang="en-US" dirty="0">
                <a:latin typeface="Forte" pitchFamily="66" charset="0"/>
              </a:rPr>
              <a:t>Exercise</a:t>
            </a:r>
          </a:p>
          <a:p>
            <a:r>
              <a:rPr lang="en-US" dirty="0">
                <a:latin typeface="Forte" pitchFamily="66" charset="0"/>
              </a:rPr>
              <a:t>Setting goal (SMART)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Forte" pitchFamily="66" charset="0"/>
              </a:rPr>
              <a:t>                    </a:t>
            </a:r>
            <a:r>
              <a:rPr lang="en-US" sz="2600" dirty="0">
                <a:latin typeface="Forte" pitchFamily="66" charset="0"/>
              </a:rPr>
              <a:t>Specific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Forte" pitchFamily="66" charset="0"/>
              </a:rPr>
              <a:t>                         Measurable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Forte" pitchFamily="66" charset="0"/>
              </a:rPr>
              <a:t>                         Accurate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Forte" pitchFamily="66" charset="0"/>
              </a:rPr>
              <a:t>                         Realistic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Forte" pitchFamily="66" charset="0"/>
              </a:rPr>
              <a:t>                         Time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Adaptive Coping Strategies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Forte" pitchFamily="66" charset="0"/>
              </a:rPr>
              <a:t>Talk with Mental Health expert when you psychologically down, </a:t>
            </a:r>
          </a:p>
          <a:p>
            <a:r>
              <a:rPr lang="en-US" dirty="0">
                <a:latin typeface="Forte" pitchFamily="66" charset="0"/>
              </a:rPr>
              <a:t>Positive reframing,</a:t>
            </a:r>
          </a:p>
          <a:p>
            <a:r>
              <a:rPr lang="en-US" dirty="0">
                <a:latin typeface="Forte" pitchFamily="66" charset="0"/>
              </a:rPr>
              <a:t> Acceptance</a:t>
            </a:r>
          </a:p>
          <a:p>
            <a:r>
              <a:rPr lang="en-US" dirty="0">
                <a:latin typeface="Forte" pitchFamily="66" charset="0"/>
              </a:rPr>
              <a:t>Religion</a:t>
            </a:r>
          </a:p>
          <a:p>
            <a:r>
              <a:rPr lang="en-US" dirty="0">
                <a:latin typeface="Forte" pitchFamily="66" charset="0"/>
              </a:rPr>
              <a:t> Humor</a:t>
            </a:r>
          </a:p>
          <a:p>
            <a:r>
              <a:rPr lang="en-US" dirty="0">
                <a:latin typeface="Forte" pitchFamily="66" charset="0"/>
              </a:rPr>
              <a:t>Active coping planning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tabLst/>
            </a:pPr>
            <a:r>
              <a:rPr kumimoji="0" lang="en-US" sz="4400" b="0" i="0" u="none" strike="noStrike" kern="1200" cap="none" spc="0" baseline="0" dirty="0">
                <a:ln w="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Use of Adaptive Coping Strategies...</a:t>
            </a:r>
            <a:r>
              <a:rPr kumimoji="0" lang="" sz="4400" b="0" i="0" u="none" strike="noStrike" kern="1200" cap="none" spc="0" baseline="0" dirty="0">
                <a:ln w="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</a:rPr>
              <a:t>Seeking help</a:t>
            </a:r>
          </a:p>
          <a:p>
            <a:r>
              <a:rPr lang="en-US" dirty="0">
                <a:latin typeface="Forte" pitchFamily="66" charset="0"/>
              </a:rPr>
              <a:t>Solving problem</a:t>
            </a:r>
          </a:p>
          <a:p>
            <a:r>
              <a:rPr lang="en-US" dirty="0">
                <a:latin typeface="Forte" pitchFamily="66" charset="0"/>
              </a:rPr>
              <a:t>Obtaining information</a:t>
            </a:r>
          </a:p>
          <a:p>
            <a:r>
              <a:rPr lang="en-US" dirty="0">
                <a:latin typeface="Forte" pitchFamily="66" charset="0"/>
              </a:rPr>
              <a:t>Ventilating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diagnosis and treatment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</a:rPr>
              <a:t>Use of Drugs</a:t>
            </a:r>
          </a:p>
          <a:p>
            <a:r>
              <a:rPr lang="en-US" dirty="0">
                <a:latin typeface="Forte" pitchFamily="66" charset="0"/>
              </a:rPr>
              <a:t>Psychological treatment</a:t>
            </a:r>
          </a:p>
          <a:p>
            <a:r>
              <a:rPr lang="en-US" dirty="0">
                <a:latin typeface="Forte" pitchFamily="66" charset="0"/>
              </a:rPr>
              <a:t>Social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disability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</a:rPr>
              <a:t>Rehabilitation</a:t>
            </a:r>
          </a:p>
          <a:p>
            <a:endParaRPr lang="en-US" dirty="0">
              <a:latin typeface="Forte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</a:rPr>
              <a:t>There is no health without Mental Health</a:t>
            </a:r>
          </a:p>
          <a:p>
            <a:r>
              <a:rPr lang="en-US" dirty="0">
                <a:latin typeface="Forte" pitchFamily="66" charset="0"/>
              </a:rPr>
              <a:t>See the University Counselors and Members of the Mental Health Team for advice , diagnosis and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Forte" pitchFamily="66" charset="0"/>
              </a:rPr>
              <a:t>Parenting Styles and principles and it’s relationship with Emotional Intelligence should be understood by Parents </a:t>
            </a:r>
            <a:r>
              <a:rPr lang="en-US">
                <a:latin typeface="Forte" pitchFamily="66" charset="0"/>
              </a:rPr>
              <a:t>and Caregivers</a:t>
            </a:r>
            <a:endParaRPr lang="en-US" dirty="0">
              <a:latin typeface="Forte" pitchFamily="66" charset="0"/>
            </a:endParaRPr>
          </a:p>
          <a:p>
            <a:r>
              <a:rPr lang="en-US" dirty="0">
                <a:latin typeface="Forte" pitchFamily="66" charset="0"/>
              </a:rPr>
              <a:t>Regular Mental Health Screening along side with the General Medical Check</a:t>
            </a:r>
          </a:p>
          <a:p>
            <a:r>
              <a:rPr lang="en-US" dirty="0">
                <a:latin typeface="Forte" pitchFamily="66" charset="0"/>
              </a:rPr>
              <a:t>Mental Health issues should be duly managed to prevent Mental Illness</a:t>
            </a:r>
          </a:p>
          <a:p>
            <a:pPr marL="0" indent="0">
              <a:buNone/>
            </a:pPr>
            <a:r>
              <a:rPr lang="en-US" dirty="0">
                <a:latin typeface="Forte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Forte" pitchFamily="66" charset="0"/>
              </a:rPr>
              <a:t>Health is a state of complete physical, mental and social well-being and not merely the absence of disease or infirmity (Official Records of WHO, no. 2, p. 100</a:t>
            </a:r>
            <a:r>
              <a:rPr lang="en-US" dirty="0"/>
              <a:t>) .</a:t>
            </a:r>
          </a:p>
        </p:txBody>
      </p:sp>
      <p:pic>
        <p:nvPicPr>
          <p:cNvPr id="2050" name="Picture 2" descr="Here&amp;#39;s a Challenge for you: Help us Raise Heal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Parting</a:t>
            </a:r>
            <a:r>
              <a:t> </a:t>
            </a:r>
            <a:r>
              <a:rPr lang="en-US"/>
              <a:t>words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5400" dirty="0">
                <a:latin typeface="Forte" pitchFamily="66" charset="0"/>
              </a:rPr>
              <a:t>If you feel , see or hear something that others can’t see , hear or  feel please you need to see a Mental Health Expert”.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9600" b="1" dirty="0"/>
              <a:t>      </a:t>
            </a:r>
            <a:r>
              <a:rPr lang="en-US" sz="9600" b="1" dirty="0">
                <a:latin typeface="Forte" pitchFamily="66" charset="0"/>
              </a:rPr>
              <a:t>SHALOM</a:t>
            </a:r>
          </a:p>
          <a:p>
            <a:pPr marL="0" indent="0">
              <a:buNone/>
            </a:pPr>
            <a:endParaRPr lang="en-US" dirty="0">
              <a:latin typeface="Forte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</a:t>
            </a:r>
            <a:r>
              <a:t> </a:t>
            </a:r>
            <a:r>
              <a:rPr lang="en-US"/>
              <a:t>is</a:t>
            </a:r>
            <a:r>
              <a:t> </a:t>
            </a:r>
            <a:r>
              <a:rPr lang="en-US"/>
              <a:t>Mental</a:t>
            </a:r>
            <a:r>
              <a:t> </a:t>
            </a:r>
            <a:r>
              <a:rPr lang="en-US"/>
              <a:t>Health?</a:t>
            </a:r>
            <a:r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</a:rPr>
              <a:t>Mental health is a state of well-being in which an individual realizes his or her own abilities, can cope with the normal stresses of life, can work productively and is able to make a contribution to his or her community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AutoShape 2" descr="The Importance Of Mental Health | Voices of You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he Importance Of Mental Health | Voices of You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The Importance Of Mental Health | Voices of You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4327"/>
            <a:ext cx="925252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Mental</a:t>
            </a:r>
            <a:r>
              <a:t> </a:t>
            </a:r>
            <a:r>
              <a:rPr lang="en-US"/>
              <a:t>Ill</a:t>
            </a:r>
            <a:r>
              <a:t> </a:t>
            </a:r>
            <a:r>
              <a:rPr lang="en-US"/>
              <a:t>Health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anose="03060902040502070203" pitchFamily="66" charset="0"/>
              </a:rPr>
              <a:t>Mental illnesses are health conditions involving changes in emotion, thinking or behavior (or a combination of these).</a:t>
            </a:r>
          </a:p>
        </p:txBody>
      </p:sp>
      <p:pic>
        <p:nvPicPr>
          <p:cNvPr id="4098" name="Picture 2" descr="The biological basis of mental illn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SDG and Mental Health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Forte" pitchFamily="66" charset="0"/>
              </a:rPr>
              <a:t>The Sustainable Development Goals (‎SDGs)‎ was introduced to continue the progress made by the MDGs, by incorporating the lessons learnt in charting a new way forward, with emphasis on ensuring that no one is left behind</a:t>
            </a:r>
            <a:endParaRPr lang="en-US" dirty="0">
              <a:latin typeface="Forte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SDG and Mental Health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Forte" pitchFamily="66" charset="0"/>
              </a:rPr>
              <a:t>SDG 3 is to ensure healthy lives and promote well-being for all at all ages and has 13 targets measured through 26 indicators. </a:t>
            </a:r>
          </a:p>
          <a:p>
            <a:r>
              <a:rPr lang="en-GB" dirty="0">
                <a:latin typeface="Forte" pitchFamily="66" charset="0"/>
              </a:rPr>
              <a:t>However, a person’s health and well-being are affected not only by disease and treatment, but also by social and economic factors such as housing, poverty and education</a:t>
            </a:r>
            <a:endParaRPr lang="en-US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SDGs and Mental Health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</a:rPr>
              <a:t>Items that are directly linked to Mental illness</a:t>
            </a:r>
          </a:p>
          <a:p>
            <a:endParaRPr lang="en-US" dirty="0">
              <a:latin typeface="Forte" pitchFamily="66" charset="0"/>
            </a:endParaRPr>
          </a:p>
          <a:p>
            <a:r>
              <a:rPr lang="en-US" dirty="0">
                <a:latin typeface="Forte" pitchFamily="66" charset="0"/>
              </a:rPr>
              <a:t>Items that are  Mental Health Issues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common is Mental illness ?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rte" pitchFamily="66" charset="0"/>
              </a:rPr>
              <a:t>Mental disorders are among the most prevalent classes of chronic diseases in the general population, with lifetime-to-date prevalence often close to 50% of the population and with 12-month prevalence typically in the 15–25% range( WHO 2020)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817</Words>
  <Application>Microsoft Office PowerPoint</Application>
  <PresentationFormat>On-screen Show (4:3)</PresentationFormat>
  <Paragraphs>135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Berlin Sans FB Demi</vt:lpstr>
      <vt:lpstr>Calibri</vt:lpstr>
      <vt:lpstr>Forte</vt:lpstr>
      <vt:lpstr>Wingdings</vt:lpstr>
      <vt:lpstr>Office Theme</vt:lpstr>
      <vt:lpstr>You and your Mental Health</vt:lpstr>
      <vt:lpstr>Outline</vt:lpstr>
      <vt:lpstr>Definition</vt:lpstr>
      <vt:lpstr>What is Mental Health? </vt:lpstr>
      <vt:lpstr>Mental Ill Health</vt:lpstr>
      <vt:lpstr>SDG and Mental Health</vt:lpstr>
      <vt:lpstr>SDG and Mental Health</vt:lpstr>
      <vt:lpstr>SDGs and Mental Health</vt:lpstr>
      <vt:lpstr>How common is Mental illness ?</vt:lpstr>
      <vt:lpstr>PowerPoint Presentation</vt:lpstr>
      <vt:lpstr>PowerPoint Presentation</vt:lpstr>
      <vt:lpstr>PowerPoint Presentation</vt:lpstr>
      <vt:lpstr>PowerPoint Presentation</vt:lpstr>
      <vt:lpstr>Risk Factors for Mental illness</vt:lpstr>
      <vt:lpstr>Common Presentations of Mental Illness</vt:lpstr>
      <vt:lpstr>Common Presentations of Mental Illness</vt:lpstr>
      <vt:lpstr>Common Mental Health disorders</vt:lpstr>
      <vt:lpstr>Common Mental Health disorders... </vt:lpstr>
      <vt:lpstr>Common Mental Health disorders... </vt:lpstr>
      <vt:lpstr>Common Mental Health disorders... </vt:lpstr>
      <vt:lpstr>Common Mental Health disorders... </vt:lpstr>
      <vt:lpstr>Common Mental Health disorders... </vt:lpstr>
      <vt:lpstr>How to protect your mental Health</vt:lpstr>
      <vt:lpstr>Use of Adaptive Coping Strategies</vt:lpstr>
      <vt:lpstr>Use of Adaptive Coping Strategies... </vt:lpstr>
      <vt:lpstr>Early diagnosis and treatment</vt:lpstr>
      <vt:lpstr>Management of disability</vt:lpstr>
      <vt:lpstr>Conclusion</vt:lpstr>
      <vt:lpstr>Recommendations</vt:lpstr>
      <vt:lpstr>Parting words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Falade</dc:creator>
  <cp:lastModifiedBy>ADMIN</cp:lastModifiedBy>
  <cp:revision>69</cp:revision>
  <dcterms:created xsi:type="dcterms:W3CDTF">2021-06-16T16:02:15Z</dcterms:created>
  <dcterms:modified xsi:type="dcterms:W3CDTF">2021-06-17T10:45:42Z</dcterms:modified>
</cp:coreProperties>
</file>